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png"/>
  <Override PartName="/ppt/media/image10.jpg" ContentType="image/png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0" r:id="rId12"/>
    <p:sldId id="26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94638"/>
  </p:normalViewPr>
  <p:slideViewPr>
    <p:cSldViewPr snapToGrid="0">
      <p:cViewPr>
        <p:scale>
          <a:sx n="130" d="100"/>
          <a:sy n="130" d="100"/>
        </p:scale>
        <p:origin x="-18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179DB-3917-234A-9C49-F47E1E065DD6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C459-2974-3743-97D9-74C01EA78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AC459-2974-3743-97D9-74C01EA78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F8A02-D9D6-C7EA-D04A-8025B6AB3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38289D-38BA-ED3E-AE7B-BAC2873DF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0B4993-8BD0-D06D-31AD-9EECAB27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683AA-739D-74F7-FF49-D0F2D24D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275E5-5E0E-8854-4A97-C58293E7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7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987DA-109F-C240-3EBB-A207CF84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DCE19A-1D2C-6269-6C3F-1CD430B15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CB75B7-FE18-39CA-C9CC-5C9F647C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81DABE-C6F7-7390-1458-59D0D36C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C790C-144B-E38D-0CF7-1F760E5F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D0AB343-9423-22A2-A15D-C4EF04574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995955-85AD-AFF6-0685-B94F19CD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58497D-306D-83E9-1B7E-209CEE9B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3B4886-0B93-6147-E770-A90AE408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3917AE-E69E-B808-52D6-8B0CC9BB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92A25B-1BD1-9AE8-2CD0-9D33DC7F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D523-D318-4547-D061-09DCB28D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3A5D86-C1C9-E851-5BAB-90270E60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CC4BD1-C691-4D20-B782-5B88DC40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56203F-947A-6151-85FF-216897D1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2D5DE-5889-83D5-79C4-0D2630E7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9A9D9-BE49-ABA1-F709-39A457D7B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DBB256-6205-038A-97D5-D27A78DE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B10B9C-3C9C-80B7-3714-E7892C0F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4BC969-A585-411B-0D72-1398D091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2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DCFA9-2CFC-8972-DEF7-AC734665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CE41BE-DAA5-B75A-8257-E68E0F820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97B839E-6243-7F34-AC9C-B0A0ECE92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2A0781-D4FA-D919-732B-FAEFEBF3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8893D2-4C85-10B9-FBDD-7D7CE655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3F5845-3B68-C854-9FB9-BFE02D66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0AB83-EBA8-B1C4-938F-431A0FAF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F55DE8-C83A-095E-4855-EC355AB68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80B355-9C06-D253-118A-DFFA75AB4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B3A752-5429-0B8A-B0EB-0B5323AC4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D6E552-7B75-E4C5-247E-AF6B10AB2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3ED63B-74AB-A492-2E01-DF135289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D65B2EF-8A4E-4304-5EDB-6E0F99CB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47CBD6A-689A-85F4-DE95-214B279D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E8E16-F343-0524-DD12-2337BFD9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769432-D7F4-AA50-40B2-D5C5E9AD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9F5D50-BCD7-37DC-8E01-4160CB05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32A8D3-096F-DF87-97B1-1D1EBB1E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907F2E-58D1-89F4-0A6C-44F73630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FBB218-E971-2F3C-CDDE-80DBDC77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F27E46-CCF7-9FA8-34AE-D2BEB344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9F73-F3EE-4A4E-1253-BAA9BDD4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BDA6D2-23A1-D93F-3C53-235DDCF1F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F8952E-184E-2766-6B00-7F65AACA3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2239C3-AAF9-468C-571C-C5A6F2DA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5C3A5C-0486-1973-115C-841B4D93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903115-8363-DC50-D3BF-E20D00FD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5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CE22C-9394-9305-D494-39018F48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45E69D-3035-07AD-7297-334A5A08E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DD036B-4409-48E0-EFB1-04686F757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02B2B1-4C4C-1C9B-A602-BDD907362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1CFE13-5A2A-AEAD-79CC-60101004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64554A-C411-5C3B-AEDA-DB1DA6E2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0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9EFB5-5BFF-816A-BC1A-B491FAA6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19A193-F41A-0640-34AF-6A9C115A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7EFEF6-F5A7-6459-8FA4-FD1B363F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7F924-5742-4003-A167-6FC6FAA6F1F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D8B4E3-E5E2-E9E9-6C95-19DC0BC5D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37FFF-0033-1586-64BD-48A858C38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BC982-BC41-4476-AA72-5687EC26D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iLover/Counter-Strike-Weapon-Datas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zNhk6k3JS8" TargetMode="External"/><Relationship Id="rId2" Type="http://schemas.openxmlformats.org/officeDocument/2006/relationships/hyperlink" Target="https://steamcommunity.com/sharedfiles/filedetails/?id=227026716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облако, небо, оружие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4FF29F-4C9C-8732-4184-B381F0DF4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1077C-E079-9AFD-DDDC-46EB8DE8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Создание датасета</a:t>
            </a: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вооружения из </a:t>
            </a:r>
            <a:r>
              <a:rPr lang="en-US">
                <a:solidFill>
                  <a:srgbClr val="FFFFFF"/>
                </a:solidFill>
              </a:rPr>
              <a:t>Counter Strike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1A85D4-B054-1AD5-E225-078A309A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Структура, разметка и обогащение данных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813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5F6D-4E27-A13E-0987-10D042D8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000" dirty="0"/>
              <a:t>Создание графа знаний</a:t>
            </a:r>
            <a:endParaRPr lang="en-US" sz="5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15C5D-961D-7F44-A679-664CC87C5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4"/>
          <a:stretch/>
        </p:blipFill>
        <p:spPr>
          <a:xfrm>
            <a:off x="4378463" y="1513840"/>
            <a:ext cx="7813539" cy="50271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2507-C2D7-5895-791D-4E8ACA0F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ru-RU" sz="2200" dirty="0"/>
              <a:t>С помощью библиотеки </a:t>
            </a:r>
            <a:r>
              <a:rPr lang="en-US" sz="2200" dirty="0" err="1"/>
              <a:t>RDFLib</a:t>
            </a:r>
            <a:r>
              <a:rPr lang="en-US" sz="2200" dirty="0"/>
              <a:t> </a:t>
            </a:r>
            <a:r>
              <a:rPr lang="ru-RU" sz="2200" dirty="0"/>
              <a:t>был создан граф знаний</a:t>
            </a:r>
          </a:p>
          <a:p>
            <a:r>
              <a:rPr lang="ru-RU" sz="2200" dirty="0"/>
              <a:t>В качестве основного класса выступает </a:t>
            </a:r>
            <a:r>
              <a:rPr lang="en-US" sz="2200" dirty="0"/>
              <a:t>weapons</a:t>
            </a:r>
            <a:r>
              <a:rPr lang="ru-RU" sz="2200" dirty="0"/>
              <a:t>, он имеет 3 подкласса</a:t>
            </a:r>
            <a:r>
              <a:rPr lang="en-US" sz="2200" dirty="0"/>
              <a:t> pistols, </a:t>
            </a:r>
            <a:r>
              <a:rPr lang="en-US" sz="2200" dirty="0" err="1"/>
              <a:t>smgs</a:t>
            </a:r>
            <a:r>
              <a:rPr lang="en-US" sz="2200" dirty="0"/>
              <a:t>, shotguns, </a:t>
            </a:r>
            <a:r>
              <a:rPr lang="ru-RU" sz="2200" dirty="0"/>
              <a:t>каждый подкласс содержит в себе оружие данного типа. Каждое оружие имеет различные данные</a:t>
            </a:r>
            <a:r>
              <a:rPr lang="en-US" sz="2200" dirty="0"/>
              <a:t> </a:t>
            </a:r>
            <a:r>
              <a:rPr lang="ru-RU" sz="2200" dirty="0"/>
              <a:t>(</a:t>
            </a:r>
            <a:r>
              <a:rPr lang="en-US" sz="2200" dirty="0" err="1"/>
              <a:t>т</a:t>
            </a:r>
            <a:r>
              <a:rPr lang="ru-RU" sz="2200" dirty="0" err="1"/>
              <a:t>окены</a:t>
            </a:r>
            <a:r>
              <a:rPr lang="ru-RU" sz="2200" dirty="0"/>
              <a:t>, аудио, информация аннотации, изображения)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456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DC710-A4DA-D57F-23A1-F1F7088C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/>
              <a:t>Процесс получения данных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4A926F-F6DD-75A1-36F6-2F54AA59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ru-RU" sz="2200" dirty="0"/>
              <a:t>Каждая картинка и описание были сохранены на компьютер и поделены на секции</a:t>
            </a:r>
          </a:p>
          <a:p>
            <a:r>
              <a:rPr lang="en-US" sz="2200" dirty="0" err="1"/>
              <a:t>Youtube</a:t>
            </a:r>
            <a:r>
              <a:rPr lang="en-US" sz="2200" dirty="0"/>
              <a:t> </a:t>
            </a:r>
            <a:r>
              <a:rPr lang="ru-RU" sz="2200" dirty="0"/>
              <a:t>видео было сохранено и отделено от аудио дорожки, благодаря таймингам видео в дальнейшем можно разделить единую аудио дорожку на фрагменты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8177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A875-5071-11CD-4479-F1A59E04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Структура: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AAA5-2AE9-F7C7-A595-4242910D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51928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Данный репозиторий состоит из трёх главных папок: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- </a:t>
            </a:r>
            <a:r>
              <a:rPr lang="ru-RU" dirty="0"/>
              <a:t>папка, где содержатся все типы данных (текст, звук и изображения) для описания оружия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code - </a:t>
            </a:r>
            <a:r>
              <a:rPr lang="ru-RU" dirty="0"/>
              <a:t>папка, в которой содержится любой код проекта (тесты данных, обучение моделей и т.п.)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docs - </a:t>
            </a:r>
            <a:r>
              <a:rPr lang="ru-RU" dirty="0"/>
              <a:t>папка с документацией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  <a:p>
            <a:pPr marL="0" indent="0">
              <a:buNone/>
            </a:pPr>
            <a:r>
              <a:rPr lang="en-US" b="1" dirty="0"/>
              <a:t>data</a:t>
            </a:r>
          </a:p>
          <a:p>
            <a:r>
              <a:rPr lang="ru-RU" dirty="0"/>
              <a:t>В данной папке находится три модальности (текст, фото, аудио), каждая из них находится в соответствующей папке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text - </a:t>
            </a:r>
            <a:r>
              <a:rPr lang="ru-RU" dirty="0"/>
              <a:t>папка с текстовыми данными, напротив каждого названию оружия присутствует описание и характеристики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images - </a:t>
            </a:r>
            <a:r>
              <a:rPr lang="ru-RU" dirty="0"/>
              <a:t>папка с изображениями оружия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audio - </a:t>
            </a:r>
            <a:r>
              <a:rPr lang="ru-RU" dirty="0"/>
              <a:t>папка с аудио дорожкой и таймингами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1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D663B-98D9-BC54-8D88-4744CA28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Github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956098-89ED-31B2-BB6B-B6C0C2A1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2" y="1600055"/>
            <a:ext cx="6702552" cy="444043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37F6-E6E8-3BF8-735E-12C351D6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990" y="889607"/>
            <a:ext cx="4236528" cy="5381718"/>
          </a:xfrm>
        </p:spPr>
        <p:txBody>
          <a:bodyPr anchor="ctr">
            <a:normAutofit/>
          </a:bodyPr>
          <a:lstStyle/>
          <a:p>
            <a:r>
              <a:rPr lang="ru-RU" sz="2400" dirty="0"/>
              <a:t>Для оценки проделанной работы и помощи другим исследователям оружия в </a:t>
            </a:r>
            <a:r>
              <a:rPr lang="en-US" sz="2400" dirty="0"/>
              <a:t>Counter Strike</a:t>
            </a:r>
            <a:r>
              <a:rPr lang="ru-RU" sz="2400" dirty="0"/>
              <a:t>, был создан репозиторий</a:t>
            </a:r>
            <a:endParaRPr lang="en-US" sz="2400" dirty="0"/>
          </a:p>
          <a:p>
            <a:r>
              <a:rPr lang="ru-RU" sz="2400" dirty="0"/>
              <a:t>Ссылка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https://github.com/OwiLover/Counter-Strike-Weapon-Dataset</a:t>
            </a:r>
            <a:r>
              <a:rPr lang="en-US" sz="2400" dirty="0"/>
              <a:t> 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9415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капсула, человек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349520CC-BBCD-F0E1-50FE-C9BE84997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184E4-66BB-23B4-3124-2D746D06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3332" cy="1899912"/>
          </a:xfrm>
        </p:spPr>
        <p:txBody>
          <a:bodyPr>
            <a:normAutofit/>
          </a:bodyPr>
          <a:lstStyle/>
          <a:p>
            <a:r>
              <a:rPr lang="ru-RU" sz="4000" dirty="0">
                <a:cs typeface="Times New Roman" panose="02020603050405020304" pitchFamily="18" charset="0"/>
              </a:rPr>
              <a:t>Описание предметной области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32F69-CCC7-7820-A7F2-75DC93CEF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1008"/>
            <a:ext cx="6585995" cy="5306981"/>
          </a:xfrm>
        </p:spPr>
        <p:txBody>
          <a:bodyPr>
            <a:normAutofit/>
          </a:bodyPr>
          <a:lstStyle/>
          <a:p>
            <a:r>
              <a:rPr lang="ru-RU" sz="1600" b="1" dirty="0">
                <a:latin typeface="+mj-lt"/>
                <a:cs typeface="Times New Roman" panose="02020603050405020304" pitchFamily="18" charset="0"/>
              </a:rPr>
              <a:t>Counter-Strike (CS) – культовая многопользовательская компьютерная игра в жанре шутера от первого лица, разработанная компанией </a:t>
            </a:r>
            <a:r>
              <a:rPr lang="ru-RU" sz="1600" b="1" dirty="0" err="1">
                <a:latin typeface="+mj-lt"/>
                <a:cs typeface="Times New Roman" panose="02020603050405020304" pitchFamily="18" charset="0"/>
              </a:rPr>
              <a:t>Valve</a:t>
            </a:r>
            <a:r>
              <a:rPr lang="ru-RU" sz="1600" b="1" dirty="0">
                <a:latin typeface="+mj-lt"/>
                <a:cs typeface="Times New Roman" panose="02020603050405020304" pitchFamily="18" charset="0"/>
              </a:rPr>
              <a:t> Corporation. Игра представляет из себя командный боевик, где две противоборствующие стороны - террористы и спецназ - сражаются друг с другом на разнообразных картах.</a:t>
            </a:r>
          </a:p>
          <a:p>
            <a:endParaRPr lang="ru-RU" sz="1600" b="1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+mj-lt"/>
                <a:cs typeface="Times New Roman" panose="02020603050405020304" pitchFamily="18" charset="0"/>
              </a:rPr>
              <a:t>Оружие в </a:t>
            </a:r>
            <a:r>
              <a:rPr lang="en-US" sz="1600" b="1" dirty="0">
                <a:latin typeface="+mj-lt"/>
                <a:cs typeface="Times New Roman" panose="02020603050405020304" pitchFamily="18" charset="0"/>
              </a:rPr>
              <a:t>CS </a:t>
            </a:r>
            <a:r>
              <a:rPr lang="ru-RU" sz="1600" b="1" dirty="0">
                <a:latin typeface="+mj-lt"/>
                <a:cs typeface="Times New Roman" panose="02020603050405020304" pitchFamily="18" charset="0"/>
              </a:rPr>
              <a:t>играет ключевую роль, так как от выбора и умения его использовать зависит исход сражений. В игре представлено множество видов оружия, таких как пистолеты, пистолеты-пулемёты, винтовки, снайперские винтовки, дробовики и гранаты. Каждый вид оружия имеет свои уникальные характеристики, такие как урон, количество патронов, пробитие брони, точность, цена и т.п.</a:t>
            </a:r>
          </a:p>
          <a:p>
            <a:endParaRPr lang="ru-RU" sz="1600" b="1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1600" b="1" dirty="0">
                <a:latin typeface="+mj-lt"/>
                <a:cs typeface="Times New Roman" panose="02020603050405020304" pitchFamily="18" charset="0"/>
              </a:rPr>
              <a:t>Оружие в </a:t>
            </a:r>
            <a:r>
              <a:rPr lang="en-US" sz="1600" b="1" dirty="0">
                <a:latin typeface="+mj-lt"/>
                <a:cs typeface="Times New Roman" panose="02020603050405020304" pitchFamily="18" charset="0"/>
              </a:rPr>
              <a:t>CS </a:t>
            </a:r>
            <a:r>
              <a:rPr lang="ru-RU" sz="1600" b="1" dirty="0">
                <a:latin typeface="+mj-lt"/>
                <a:cs typeface="Times New Roman" panose="02020603050405020304" pitchFamily="18" charset="0"/>
              </a:rPr>
              <a:t>не только средство уничтожения противников, но и инструмент тактической игры. Выбор правильного оружия, понимание его характеристик и умение применять его в нужный момент - это важные элементы успеха в игре. Работа в команде, координация и согласованное использование различных видов оружия помогут достичь победы в боях Counter-Strike.</a:t>
            </a:r>
          </a:p>
        </p:txBody>
      </p:sp>
    </p:spTree>
    <p:extLst>
      <p:ext uri="{BB962C8B-B14F-4D97-AF65-F5344CB8AC3E}">
        <p14:creationId xmlns:p14="http://schemas.microsoft.com/office/powerpoint/2010/main" val="47428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B4C70-EC28-F072-5D8D-E157FEC99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ru-RU" sz="4000" dirty="0">
                <a:cs typeface="Times New Roman" panose="02020603050405020304" pitchFamily="18" charset="0"/>
              </a:rPr>
              <a:t>Будущая система искусственного интеллекта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круг, Красочность, снимок экрана, Фрактальные картинки&#10;&#10;Автоматически созданное описание">
            <a:extLst>
              <a:ext uri="{FF2B5EF4-FFF2-40B4-BE49-F238E27FC236}">
                <a16:creationId xmlns:a16="http://schemas.microsoft.com/office/drawing/2014/main" id="{7B16DB13-5EBC-FA21-2AC9-8B5DB6328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" r="2" b="2"/>
          <a:stretch/>
        </p:blipFill>
        <p:spPr>
          <a:xfrm>
            <a:off x="5584979" y="2436876"/>
            <a:ext cx="6009855" cy="369417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B130F15-8CDB-A138-008B-C838CC598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68" y="2615184"/>
            <a:ext cx="3872243" cy="3694176"/>
          </a:xfrm>
        </p:spPr>
        <p:txBody>
          <a:bodyPr anchor="ctr">
            <a:normAutofit/>
          </a:bodyPr>
          <a:lstStyle/>
          <a:p>
            <a:r>
              <a:rPr lang="ru-RU" sz="1800" dirty="0"/>
              <a:t>Для реализации классификации оружия из игры </a:t>
            </a:r>
            <a:r>
              <a:rPr lang="en-US" sz="1800" dirty="0"/>
              <a:t>Counter-Strike </a:t>
            </a:r>
            <a:r>
              <a:rPr lang="ru-RU" sz="1800" dirty="0"/>
              <a:t>будет использоваться </a:t>
            </a:r>
            <a:r>
              <a:rPr lang="ru-RU" sz="1800" dirty="0" err="1"/>
              <a:t>полносвязная</a:t>
            </a:r>
            <a:r>
              <a:rPr lang="ru-RU" sz="1800" dirty="0"/>
              <a:t> нейронная сеть.</a:t>
            </a:r>
          </a:p>
          <a:p>
            <a:r>
              <a:rPr lang="ru-RU" sz="1800" dirty="0"/>
              <a:t>Она состоит из 6 слоёв, в качестве функции активации используется </a:t>
            </a:r>
            <a:r>
              <a:rPr lang="en-US" sz="1800" dirty="0" err="1"/>
              <a:t>ReLu</a:t>
            </a:r>
            <a:r>
              <a:rPr lang="ru-RU" sz="1800" dirty="0"/>
              <a:t>, а заключительным слоем является </a:t>
            </a:r>
            <a:r>
              <a:rPr lang="en-US" sz="1800" dirty="0"/>
              <a:t>Sigmoid.</a:t>
            </a:r>
            <a:endParaRPr lang="ru-RU" sz="1800" dirty="0"/>
          </a:p>
          <a:p>
            <a:r>
              <a:rPr lang="ru-RU" sz="1800" dirty="0"/>
              <a:t>Оптимизатором выступает </a:t>
            </a:r>
            <a:r>
              <a:rPr lang="en-US" sz="1800" dirty="0"/>
              <a:t>Adam</a:t>
            </a:r>
            <a:r>
              <a:rPr lang="ru-RU" sz="1800" dirty="0"/>
              <a:t>, скорость обучения </a:t>
            </a:r>
            <a:r>
              <a:rPr lang="en-US" sz="1800" dirty="0"/>
              <a:t>0.00</a:t>
            </a:r>
            <a:r>
              <a:rPr lang="ru-RU" sz="1800" dirty="0"/>
              <a:t>01, количество эпох – 93.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757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667AA-8136-CA2E-C4B4-BE9659A5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ru-RU" sz="5400">
                <a:solidFill>
                  <a:srgbClr val="FFFFFF"/>
                </a:solidFill>
              </a:rPr>
              <a:t>Источники данных</a:t>
            </a:r>
            <a:r>
              <a:rPr lang="en-US" sz="540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5CF2E-60B8-08A6-EDB1-9449F32B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Текстовые характеристики оружия, изображения и описание</a:t>
            </a:r>
            <a:r>
              <a:rPr lang="en-US" sz="2200" dirty="0"/>
              <a:t>:</a:t>
            </a:r>
            <a:endParaRPr lang="ru-RU" sz="2200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https://steamcommunity.com/sharedfiles/filedetails/?id=2270267163</a:t>
            </a:r>
            <a:r>
              <a:rPr lang="ru-RU" sz="2200" dirty="0"/>
              <a:t> </a:t>
            </a:r>
          </a:p>
          <a:p>
            <a:pPr marL="0" indent="0">
              <a:buNone/>
            </a:pPr>
            <a:r>
              <a:rPr lang="ru-RU" sz="2200" dirty="0"/>
              <a:t>Звуки</a:t>
            </a:r>
            <a:r>
              <a:rPr lang="en-US" sz="2200" dirty="0"/>
              <a:t>:</a:t>
            </a:r>
            <a:endParaRPr lang="ru-RU" sz="2200" dirty="0"/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https://www.youtube.com/watch?v=vzNhk6k3JS8</a:t>
            </a:r>
            <a:r>
              <a:rPr lang="ru-RU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33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DE4DD-5643-AAF4-682E-B678DD8E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ru-RU" dirty="0"/>
              <a:t>Структура модальностей</a:t>
            </a:r>
            <a:endParaRPr 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C3EEA-7DD0-873D-88CE-D81850974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439383"/>
              </p:ext>
            </p:extLst>
          </p:nvPr>
        </p:nvGraphicFramePr>
        <p:xfrm>
          <a:off x="1777976" y="2115458"/>
          <a:ext cx="8373533" cy="427027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428955">
                  <a:extLst>
                    <a:ext uri="{9D8B030D-6E8A-4147-A177-3AD203B41FA5}">
                      <a16:colId xmlns:a16="http://schemas.microsoft.com/office/drawing/2014/main" val="4086958673"/>
                    </a:ext>
                  </a:extLst>
                </a:gridCol>
                <a:gridCol w="2041799">
                  <a:extLst>
                    <a:ext uri="{9D8B030D-6E8A-4147-A177-3AD203B41FA5}">
                      <a16:colId xmlns:a16="http://schemas.microsoft.com/office/drawing/2014/main" val="687451609"/>
                    </a:ext>
                  </a:extLst>
                </a:gridCol>
                <a:gridCol w="2179512">
                  <a:extLst>
                    <a:ext uri="{9D8B030D-6E8A-4147-A177-3AD203B41FA5}">
                      <a16:colId xmlns:a16="http://schemas.microsoft.com/office/drawing/2014/main" val="2099368421"/>
                    </a:ext>
                  </a:extLst>
                </a:gridCol>
                <a:gridCol w="1723267">
                  <a:extLst>
                    <a:ext uri="{9D8B030D-6E8A-4147-A177-3AD203B41FA5}">
                      <a16:colId xmlns:a16="http://schemas.microsoft.com/office/drawing/2014/main" val="3754672451"/>
                    </a:ext>
                  </a:extLst>
                </a:gridCol>
              </a:tblGrid>
              <a:tr h="638576"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>
                          <a:solidFill>
                            <a:schemeClr val="tx1"/>
                          </a:solidFill>
                        </a:rPr>
                        <a:t>Модальность</a:t>
                      </a:r>
                      <a:endParaRPr lang="en-US" sz="2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 dirty="0">
                          <a:solidFill>
                            <a:schemeClr val="tx1"/>
                          </a:solidFill>
                        </a:rPr>
                        <a:t>Уровень 1</a:t>
                      </a:r>
                      <a:endParaRPr lang="en-US" sz="2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>
                          <a:solidFill>
                            <a:schemeClr val="tx1"/>
                          </a:solidFill>
                        </a:rPr>
                        <a:t>Уровень 2</a:t>
                      </a:r>
                      <a:endParaRPr lang="en-US" sz="2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>
                          <a:solidFill>
                            <a:schemeClr val="tx1"/>
                          </a:solidFill>
                        </a:rPr>
                        <a:t>Уровень 3</a:t>
                      </a:r>
                      <a:endParaRPr lang="en-US" sz="2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725778"/>
                  </a:ext>
                </a:extLst>
              </a:tr>
              <a:tr h="553765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Текст</a:t>
                      </a: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Полное описание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Токены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72022"/>
                  </a:ext>
                </a:extLst>
              </a:tr>
              <a:tr h="553765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Аудио</a:t>
                      </a: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Полная аудиодорожка, конкретного оружия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Звук доставания оружия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Звук стрельбы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Звук перезарядки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27789"/>
                  </a:ext>
                </a:extLst>
              </a:tr>
              <a:tr h="853097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Изображения</a:t>
                      </a: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Вид оружия в руках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Фрагмент оружия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Иконка оружия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63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34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F071-99DE-1A6E-0B07-821D5DAC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Аннотационная схема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583DC7-2BD2-BA31-2F45-DBD82C2D9F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154066"/>
              </p:ext>
            </p:extLst>
          </p:nvPr>
        </p:nvGraphicFramePr>
        <p:xfrm>
          <a:off x="1405893" y="1823295"/>
          <a:ext cx="9380213" cy="340480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35263">
                  <a:extLst>
                    <a:ext uri="{9D8B030D-6E8A-4147-A177-3AD203B41FA5}">
                      <a16:colId xmlns:a16="http://schemas.microsoft.com/office/drawing/2014/main" val="4086958673"/>
                    </a:ext>
                  </a:extLst>
                </a:gridCol>
                <a:gridCol w="2383345">
                  <a:extLst>
                    <a:ext uri="{9D8B030D-6E8A-4147-A177-3AD203B41FA5}">
                      <a16:colId xmlns:a16="http://schemas.microsoft.com/office/drawing/2014/main" val="687451609"/>
                    </a:ext>
                  </a:extLst>
                </a:gridCol>
                <a:gridCol w="1395826">
                  <a:extLst>
                    <a:ext uri="{9D8B030D-6E8A-4147-A177-3AD203B41FA5}">
                      <a16:colId xmlns:a16="http://schemas.microsoft.com/office/drawing/2014/main" val="2099368421"/>
                    </a:ext>
                  </a:extLst>
                </a:gridCol>
                <a:gridCol w="2765779">
                  <a:extLst>
                    <a:ext uri="{9D8B030D-6E8A-4147-A177-3AD203B41FA5}">
                      <a16:colId xmlns:a16="http://schemas.microsoft.com/office/drawing/2014/main" val="2989633524"/>
                    </a:ext>
                  </a:extLst>
                </a:gridCol>
              </a:tblGrid>
              <a:tr h="638576"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 dirty="0">
                          <a:solidFill>
                            <a:schemeClr val="tx1"/>
                          </a:solidFill>
                        </a:rPr>
                        <a:t>Модальность</a:t>
                      </a:r>
                      <a:endParaRPr lang="en-US" sz="2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 dirty="0">
                          <a:solidFill>
                            <a:schemeClr val="tx1"/>
                          </a:solidFill>
                        </a:rPr>
                        <a:t>Разметка</a:t>
                      </a:r>
                      <a:endParaRPr lang="en-US" sz="2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600" b="0" cap="none" spc="0" dirty="0">
                          <a:solidFill>
                            <a:schemeClr val="tx1"/>
                          </a:solidFill>
                        </a:rPr>
                        <a:t>Формат</a:t>
                      </a:r>
                      <a:endParaRPr lang="en-US" sz="2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cap="none" spc="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0" marR="149666" marT="29933" marB="14966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725778"/>
                  </a:ext>
                </a:extLst>
              </a:tr>
              <a:tr h="553765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Текст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Разбивание на токены, </a:t>
                      </a:r>
                      <a:r>
                        <a:rPr lang="ru-RU" sz="2000" cap="none" spc="0" dirty="0" err="1">
                          <a:solidFill>
                            <a:schemeClr val="tx1"/>
                          </a:solidFill>
                        </a:rPr>
                        <a:t>лемматизация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csv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Orig_sentence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Tokens,</a:t>
                      </a:r>
                    </a:p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Filtered_Tokens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72022"/>
                  </a:ext>
                </a:extLst>
              </a:tr>
              <a:tr h="553765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Аудио</a:t>
                      </a: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MFCC/Mel-Spectrogram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Praat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TextGrid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Source_audio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27789"/>
                  </a:ext>
                </a:extLst>
              </a:tr>
              <a:tr h="853097"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Изображения</a:t>
                      </a:r>
                      <a:endParaRPr lang="en-US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cap="none" spc="0" dirty="0">
                          <a:solidFill>
                            <a:schemeClr val="tx1"/>
                          </a:solidFill>
                        </a:rPr>
                        <a:t>Обнаружение объектов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CVAT </a:t>
                      </a:r>
                    </a:p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(XML)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Source_image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Segment</a:t>
                      </a:r>
                    </a:p>
                  </a:txBody>
                  <a:tcPr marL="0" marR="149666" marT="44900" marB="14966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63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65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7469C-BC28-D1B4-2E93-AF150699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ru-RU" dirty="0"/>
              <a:t>Процесс разметки текстовых данных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F1DD-3142-6555-E4A2-9950F5E73679}"/>
              </a:ext>
            </a:extLst>
          </p:cNvPr>
          <p:cNvSpPr>
            <a:spLocks/>
          </p:cNvSpPr>
          <p:nvPr/>
        </p:nvSpPr>
        <p:spPr>
          <a:xfrm>
            <a:off x="1503743" y="2204760"/>
            <a:ext cx="9184512" cy="3800536"/>
          </a:xfrm>
          <a:prstGeom prst="rect">
            <a:avLst/>
          </a:prstGeom>
        </p:spPr>
        <p:txBody>
          <a:bodyPr/>
          <a:lstStyle/>
          <a:p>
            <a:pPr defTabSz="795528">
              <a:spcAft>
                <a:spcPts val="600"/>
              </a:spcAft>
            </a:pP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помощью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NLTK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pyMorphy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была произведена </a:t>
            </a:r>
            <a:r>
              <a:rPr lang="ru-RU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токенизация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лемматизация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очистка от стоп слов и лишних символов. Также было произведено разделение на части речи. 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55DEB-EC3C-5E8C-F772-338B084F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09" y="5190676"/>
            <a:ext cx="5939091" cy="23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64D3F-24D5-55B7-A4C7-840ECEE4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46" y="3542262"/>
            <a:ext cx="5041499" cy="33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6BEACB-47E2-7428-53CE-462D69DF8092}"/>
              </a:ext>
            </a:extLst>
          </p:cNvPr>
          <p:cNvSpPr txBox="1"/>
          <p:nvPr/>
        </p:nvSpPr>
        <p:spPr>
          <a:xfrm>
            <a:off x="7750778" y="4004676"/>
            <a:ext cx="2435282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ru-RU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Оригинальное описание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FB42C-6739-485B-E6B9-8BCE07CC5747}"/>
              </a:ext>
            </a:extLst>
          </p:cNvPr>
          <p:cNvSpPr txBox="1"/>
          <p:nvPr/>
        </p:nvSpPr>
        <p:spPr>
          <a:xfrm>
            <a:off x="7175135" y="5593331"/>
            <a:ext cx="2407326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ru-RU" sz="1566" dirty="0"/>
              <a:t>Токены</a:t>
            </a:r>
            <a:r>
              <a:rPr lang="ru-RU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после обработки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EAABB4-4498-078E-E01A-C1AC225E9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" y="4134767"/>
            <a:ext cx="6540500" cy="30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286BC-E798-98D4-13AD-D1169E2EF759}"/>
              </a:ext>
            </a:extLst>
          </p:cNvPr>
          <p:cNvSpPr txBox="1"/>
          <p:nvPr/>
        </p:nvSpPr>
        <p:spPr>
          <a:xfrm>
            <a:off x="2238496" y="4531349"/>
            <a:ext cx="2091535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ru-RU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Токены до обработки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34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430FA-98DD-F02F-6382-9F93921D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Процесс разметки аудио данных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E2BCF-26C7-6C54-1858-510925AAC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96" y="416523"/>
            <a:ext cx="5471160" cy="3734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0225AC-92F0-46CA-E252-20779B1EE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758470"/>
            <a:ext cx="5471160" cy="3050171"/>
          </a:xfrm>
          <a:prstGeom prst="rect">
            <a:avLst/>
          </a:pr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E4523-E581-FF40-FAD6-1B395CD1E808}"/>
              </a:ext>
            </a:extLst>
          </p:cNvPr>
          <p:cNvSpPr txBox="1"/>
          <p:nvPr/>
        </p:nvSpPr>
        <p:spPr>
          <a:xfrm>
            <a:off x="5333999" y="4440365"/>
            <a:ext cx="6854953" cy="2417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С</a:t>
            </a:r>
            <a:r>
              <a:rPr lang="en-US" sz="1600" dirty="0"/>
              <a:t> </a:t>
            </a:r>
            <a:r>
              <a:rPr lang="en-US" sz="1600" dirty="0" err="1"/>
              <a:t>помощью</a:t>
            </a:r>
            <a:r>
              <a:rPr lang="en-US" sz="1600" dirty="0"/>
              <a:t> </a:t>
            </a:r>
            <a:r>
              <a:rPr lang="en-US" sz="1600" dirty="0" err="1"/>
              <a:t>программы</a:t>
            </a:r>
            <a:r>
              <a:rPr lang="en-US" sz="1600" dirty="0"/>
              <a:t> PRAAT </a:t>
            </a:r>
            <a:r>
              <a:rPr lang="en-US" sz="1600" dirty="0" err="1"/>
              <a:t>аудио</a:t>
            </a:r>
            <a:r>
              <a:rPr lang="en-US" sz="1600" dirty="0"/>
              <a:t> </a:t>
            </a:r>
            <a:r>
              <a:rPr lang="en-US" sz="1600" dirty="0" err="1"/>
              <a:t>запись</a:t>
            </a:r>
            <a:r>
              <a:rPr lang="en-US" sz="1600" dirty="0"/>
              <a:t> </a:t>
            </a:r>
            <a:r>
              <a:rPr lang="en-US" sz="1600" dirty="0" err="1"/>
              <a:t>была</a:t>
            </a:r>
            <a:r>
              <a:rPr lang="en-US" sz="1600" dirty="0"/>
              <a:t> </a:t>
            </a:r>
            <a:r>
              <a:rPr lang="en-US" sz="1600" dirty="0" err="1"/>
              <a:t>изучена</a:t>
            </a:r>
            <a:r>
              <a:rPr lang="en-US" sz="1600" dirty="0"/>
              <a:t> </a:t>
            </a:r>
            <a:r>
              <a:rPr lang="en-US" sz="1600" dirty="0" err="1"/>
              <a:t>и</a:t>
            </a:r>
            <a:r>
              <a:rPr lang="ru-RU" sz="1600" dirty="0"/>
              <a:t> размечена,</a:t>
            </a:r>
            <a:r>
              <a:rPr lang="en-US" sz="1600" dirty="0"/>
              <a:t> </a:t>
            </a:r>
            <a:r>
              <a:rPr lang="en-US" sz="1600" dirty="0" err="1"/>
              <a:t>создан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r>
              <a:rPr lang="en-US" sz="1600" dirty="0" err="1"/>
              <a:t>TextGrid</a:t>
            </a:r>
            <a:r>
              <a:rPr lang="ru-RU" sz="1600" dirty="0"/>
              <a:t> файл с разметкой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TextGrid</a:t>
            </a:r>
            <a:r>
              <a:rPr lang="en-US" sz="1600" dirty="0"/>
              <a:t> </a:t>
            </a:r>
            <a:r>
              <a:rPr lang="en-US" sz="1600" dirty="0" err="1"/>
              <a:t>состоит</a:t>
            </a:r>
            <a:r>
              <a:rPr lang="en-US" sz="1600" dirty="0"/>
              <a:t> </a:t>
            </a:r>
            <a:r>
              <a:rPr lang="en-US" sz="1600" dirty="0" err="1"/>
              <a:t>из</a:t>
            </a:r>
            <a:r>
              <a:rPr lang="en-US" sz="1600" dirty="0"/>
              <a:t> 10 </a:t>
            </a:r>
            <a:r>
              <a:rPr lang="en-US" sz="1600" dirty="0" err="1"/>
              <a:t>дорожек</a:t>
            </a:r>
            <a:r>
              <a:rPr lang="en-US" sz="1600" dirty="0"/>
              <a:t> (</a:t>
            </a:r>
            <a:r>
              <a:rPr lang="en-US" sz="1600" dirty="0" err="1"/>
              <a:t>названий</a:t>
            </a:r>
            <a:r>
              <a:rPr lang="en-US" sz="1600" dirty="0"/>
              <a:t> </a:t>
            </a:r>
            <a:r>
              <a:rPr lang="en-US" sz="1600" dirty="0" err="1"/>
              <a:t>оружия</a:t>
            </a:r>
            <a:r>
              <a:rPr lang="en-US" sz="1600" dirty="0"/>
              <a:t>), </a:t>
            </a:r>
            <a:r>
              <a:rPr lang="en-US" sz="1600" dirty="0" err="1"/>
              <a:t>для</a:t>
            </a:r>
            <a:r>
              <a:rPr lang="en-US" sz="1600" dirty="0"/>
              <a:t> </a:t>
            </a:r>
            <a:r>
              <a:rPr lang="en-US" sz="1600" dirty="0" err="1"/>
              <a:t>каждой</a:t>
            </a:r>
            <a:r>
              <a:rPr lang="en-US" sz="1600" dirty="0"/>
              <a:t> </a:t>
            </a:r>
            <a:r>
              <a:rPr lang="en-US" sz="1600" dirty="0" err="1"/>
              <a:t>дорожки</a:t>
            </a:r>
            <a:r>
              <a:rPr lang="en-US" sz="1600" dirty="0"/>
              <a:t> </a:t>
            </a:r>
            <a:r>
              <a:rPr lang="en-US" sz="1600" dirty="0" err="1"/>
              <a:t>из</a:t>
            </a:r>
            <a:r>
              <a:rPr lang="en-US" sz="1600" dirty="0"/>
              <a:t> </a:t>
            </a:r>
            <a:r>
              <a:rPr lang="en-US" sz="1600" dirty="0" err="1"/>
              <a:t>аудиозаписи</a:t>
            </a:r>
            <a:r>
              <a:rPr lang="en-US" sz="1600" dirty="0"/>
              <a:t> </a:t>
            </a:r>
            <a:r>
              <a:rPr lang="en-US" sz="1600" dirty="0" err="1"/>
              <a:t>были</a:t>
            </a:r>
            <a:r>
              <a:rPr lang="en-US" sz="1600" dirty="0"/>
              <a:t> </a:t>
            </a:r>
            <a:r>
              <a:rPr lang="en-US" sz="1600" dirty="0" err="1"/>
              <a:t>выбраны</a:t>
            </a:r>
            <a:r>
              <a:rPr lang="ru-RU" sz="1600" dirty="0"/>
              <a:t> и размечены</a:t>
            </a:r>
            <a:r>
              <a:rPr lang="en-US" sz="1600" dirty="0"/>
              <a:t> </a:t>
            </a:r>
            <a:r>
              <a:rPr lang="en-US" sz="1600" dirty="0" err="1"/>
              <a:t>моменты</a:t>
            </a:r>
            <a:r>
              <a:rPr lang="en-US" sz="1600" dirty="0"/>
              <a:t>, </a:t>
            </a:r>
            <a:r>
              <a:rPr lang="en-US" sz="1600" dirty="0" err="1"/>
              <a:t>соответствующие</a:t>
            </a:r>
            <a:r>
              <a:rPr lang="en-US" sz="1600" dirty="0"/>
              <a:t> </a:t>
            </a:r>
            <a:r>
              <a:rPr lang="en-US" sz="1600" dirty="0" err="1"/>
              <a:t>оружию</a:t>
            </a:r>
            <a:r>
              <a:rPr lang="en-US" sz="16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У</a:t>
            </a:r>
            <a:r>
              <a:rPr lang="en-US" sz="1600" dirty="0"/>
              <a:t> </a:t>
            </a:r>
            <a:r>
              <a:rPr lang="en-US" sz="1600" dirty="0" err="1"/>
              <a:t>каждого</a:t>
            </a:r>
            <a:r>
              <a:rPr lang="en-US" sz="1600" dirty="0"/>
              <a:t> </a:t>
            </a:r>
            <a:r>
              <a:rPr lang="en-US" sz="1600" dirty="0" err="1"/>
              <a:t>оружия</a:t>
            </a:r>
            <a:r>
              <a:rPr lang="en-US" sz="1600" dirty="0"/>
              <a:t> 3 </a:t>
            </a:r>
            <a:r>
              <a:rPr lang="en-US" sz="1600" dirty="0" err="1"/>
              <a:t>вида</a:t>
            </a:r>
            <a:r>
              <a:rPr lang="en-US" sz="1600" dirty="0"/>
              <a:t> </a:t>
            </a:r>
            <a:r>
              <a:rPr lang="en-US" sz="1600" dirty="0" err="1"/>
              <a:t>звуков</a:t>
            </a:r>
            <a:r>
              <a:rPr lang="en-US" sz="16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Доставание</a:t>
            </a:r>
            <a:r>
              <a:rPr lang="en-US" sz="1600" dirty="0"/>
              <a:t> </a:t>
            </a:r>
            <a:r>
              <a:rPr lang="en-US" sz="1600" dirty="0" err="1"/>
              <a:t>оружи</a:t>
            </a:r>
            <a:r>
              <a:rPr lang="ru-RU" sz="1600" dirty="0"/>
              <a:t>я</a:t>
            </a:r>
            <a:r>
              <a:rPr lang="en-US" sz="1600" dirty="0"/>
              <a:t> (</a:t>
            </a:r>
            <a:r>
              <a:rPr lang="en-US" sz="1600" dirty="0" err="1"/>
              <a:t>помечено</a:t>
            </a:r>
            <a:r>
              <a:rPr lang="en-US" sz="1600" dirty="0"/>
              <a:t> </a:t>
            </a:r>
            <a:r>
              <a:rPr lang="en-US" sz="1600" dirty="0" err="1"/>
              <a:t>как</a:t>
            </a:r>
            <a:r>
              <a:rPr lang="en-US" sz="1600" dirty="0"/>
              <a:t> “</a:t>
            </a:r>
            <a:r>
              <a:rPr lang="en-US" sz="1600" dirty="0" err="1"/>
              <a:t>взял</a:t>
            </a:r>
            <a:r>
              <a:rPr lang="en-US" sz="1600" dirty="0"/>
              <a:t>”)</a:t>
            </a:r>
            <a:endParaRPr lang="ru-RU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Стрельба из оружия (помечено как </a:t>
            </a:r>
            <a:r>
              <a:rPr lang="en-US" sz="1600" dirty="0"/>
              <a:t>“</a:t>
            </a:r>
            <a:r>
              <a:rPr lang="ru-RU" sz="1600" dirty="0"/>
              <a:t>стрельба</a:t>
            </a:r>
            <a:r>
              <a:rPr lang="en-US" sz="1600" dirty="0"/>
              <a:t>”)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Перезарядка оружия (помечено как </a:t>
            </a:r>
            <a:r>
              <a:rPr lang="en-US" sz="1600" dirty="0"/>
              <a:t>“</a:t>
            </a:r>
            <a:r>
              <a:rPr lang="en-US" sz="1600" dirty="0" err="1"/>
              <a:t>п</a:t>
            </a:r>
            <a:r>
              <a:rPr lang="ru-RU" sz="1600" dirty="0" err="1"/>
              <a:t>ерезарядка</a:t>
            </a:r>
            <a:r>
              <a:rPr lang="en-US" sz="1600" dirty="0"/>
              <a:t>”</a:t>
            </a:r>
            <a:r>
              <a:rPr lang="ru-RU" sz="1600" dirty="0"/>
              <a:t>)</a:t>
            </a: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976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87B4E-C0F5-FFFC-8954-3C970A060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ru-RU" sz="4200"/>
              <a:t>Процесс разметки изображений</a:t>
            </a:r>
            <a:endParaRPr lang="en-US" sz="4200"/>
          </a:p>
        </p:txBody>
      </p:sp>
      <p:sp>
        <p:nvSpPr>
          <p:cNvPr id="48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3BB3DCC-7A3F-58FC-25BD-6875A178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ru-RU" sz="1700" dirty="0"/>
              <a:t>Разметка была сделана с помощью сайта </a:t>
            </a:r>
            <a:r>
              <a:rPr lang="ru-RU" sz="1700" dirty="0" err="1"/>
              <a:t>C</a:t>
            </a:r>
            <a:r>
              <a:rPr lang="en-US" sz="1700" dirty="0"/>
              <a:t>VAT</a:t>
            </a:r>
            <a:r>
              <a:rPr lang="ru-RU" sz="1700" dirty="0"/>
              <a:t>, вся работа сохранена в виде </a:t>
            </a:r>
            <a:r>
              <a:rPr lang="en-US" sz="1700" dirty="0"/>
              <a:t>XML </a:t>
            </a:r>
            <a:r>
              <a:rPr lang="ru-RU" sz="1700" dirty="0"/>
              <a:t>файлов</a:t>
            </a:r>
            <a:endParaRPr lang="en-US" sz="1700" dirty="0"/>
          </a:p>
          <a:p>
            <a:r>
              <a:rPr lang="ru-RU" sz="1700" dirty="0"/>
              <a:t>Было сделано несколько вариантов изображений оружия (в режиме осмотра и просто держа в руках)</a:t>
            </a:r>
          </a:p>
          <a:p>
            <a:r>
              <a:rPr lang="ru-RU" sz="1700" dirty="0"/>
              <a:t>Для каждого оружия уникальный лейбл, также были размечены иконки оружия (и они также имеют уникальные лейблы)</a:t>
            </a:r>
            <a:endParaRPr lang="en-US" sz="1700" dirty="0"/>
          </a:p>
        </p:txBody>
      </p:sp>
      <p:pic>
        <p:nvPicPr>
          <p:cNvPr id="5" name="Content Placeholder 4" descr="A hand holding a pink object&#10;&#10;Description automatically generated">
            <a:extLst>
              <a:ext uri="{FF2B5EF4-FFF2-40B4-BE49-F238E27FC236}">
                <a16:creationId xmlns:a16="http://schemas.microsoft.com/office/drawing/2014/main" id="{C86EBB9D-43D5-C356-505E-F442DC7D1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r="1" b="1"/>
          <a:stretch/>
        </p:blipFill>
        <p:spPr>
          <a:xfrm>
            <a:off x="7443789" y="1129727"/>
            <a:ext cx="4589716" cy="2299274"/>
          </a:xfrm>
          <a:prstGeom prst="rect">
            <a:avLst/>
          </a:prstGeom>
        </p:spPr>
      </p:pic>
      <p:pic>
        <p:nvPicPr>
          <p:cNvPr id="11" name="Picture 10" descr="A green machine on a person's shoulder&#10;&#10;Description automatically generated">
            <a:extLst>
              <a:ext uri="{FF2B5EF4-FFF2-40B4-BE49-F238E27FC236}">
                <a16:creationId xmlns:a16="http://schemas.microsoft.com/office/drawing/2014/main" id="{65794719-45BD-0B05-0C98-C5B9F7DE1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26757"/>
          <a:stretch/>
        </p:blipFill>
        <p:spPr>
          <a:xfrm>
            <a:off x="4615923" y="1460122"/>
            <a:ext cx="2672418" cy="2398044"/>
          </a:xfrm>
          <a:prstGeom prst="rect">
            <a:avLst/>
          </a:prstGeom>
        </p:spPr>
      </p:pic>
      <p:pic>
        <p:nvPicPr>
          <p:cNvPr id="7" name="Picture 6" descr="A person's hand holding a train&#10;&#10;Description automatically generated">
            <a:extLst>
              <a:ext uri="{FF2B5EF4-FFF2-40B4-BE49-F238E27FC236}">
                <a16:creationId xmlns:a16="http://schemas.microsoft.com/office/drawing/2014/main" id="{18E06C87-F7F0-62CC-D9BE-0C2BE24C7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2" r="1" b="17788"/>
          <a:stretch/>
        </p:blipFill>
        <p:spPr>
          <a:xfrm>
            <a:off x="8247888" y="3634434"/>
            <a:ext cx="3785616" cy="1896457"/>
          </a:xfrm>
          <a:prstGeom prst="rect">
            <a:avLst/>
          </a:prstGeom>
        </p:spPr>
      </p:pic>
      <p:pic>
        <p:nvPicPr>
          <p:cNvPr id="9" name="Picture 8" descr="A pink and white logo with a pink object&#10;&#10;Description automatically generated">
            <a:extLst>
              <a:ext uri="{FF2B5EF4-FFF2-40B4-BE49-F238E27FC236}">
                <a16:creationId xmlns:a16="http://schemas.microsoft.com/office/drawing/2014/main" id="{E18F9A7A-7396-BB0F-008F-92C4AFFFD7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3" r="-1" b="5127"/>
          <a:stretch/>
        </p:blipFill>
        <p:spPr>
          <a:xfrm>
            <a:off x="4837265" y="4182486"/>
            <a:ext cx="3099816" cy="15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252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17580</TotalTime>
  <Words>753</Words>
  <Application>Microsoft Macintosh PowerPoint</Application>
  <PresentationFormat>Widescreen</PresentationFormat>
  <Paragraphs>94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Тема Office</vt:lpstr>
      <vt:lpstr>Создание датасета вооружения из Counter Strike</vt:lpstr>
      <vt:lpstr>Описание предметной области</vt:lpstr>
      <vt:lpstr>Будущая система искусственного интеллекта</vt:lpstr>
      <vt:lpstr>Источники данных:</vt:lpstr>
      <vt:lpstr>Структура модальностей</vt:lpstr>
      <vt:lpstr>Аннотационная схема</vt:lpstr>
      <vt:lpstr>Процесс разметки текстовых данных</vt:lpstr>
      <vt:lpstr>Процесс разметки аудио данных</vt:lpstr>
      <vt:lpstr>Процесс разметки изображений</vt:lpstr>
      <vt:lpstr>Создание графа знаний</vt:lpstr>
      <vt:lpstr>Процесс получения данных</vt:lpstr>
      <vt:lpstr>Структура: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датасета вооружения из Counter Strike</dc:title>
  <dc:creator>Лебедев Иван Ильич</dc:creator>
  <cp:lastModifiedBy>Лебедев Иван Ильич</cp:lastModifiedBy>
  <cp:revision>7</cp:revision>
  <dcterms:created xsi:type="dcterms:W3CDTF">2024-06-02T19:50:57Z</dcterms:created>
  <dcterms:modified xsi:type="dcterms:W3CDTF">2024-06-20T17:32:14Z</dcterms:modified>
</cp:coreProperties>
</file>